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36" r:id="rId2"/>
    <p:sldId id="1100" r:id="rId3"/>
    <p:sldId id="1141" r:id="rId4"/>
    <p:sldId id="961" r:id="rId5"/>
    <p:sldId id="963" r:id="rId6"/>
    <p:sldId id="1153" r:id="rId7"/>
    <p:sldId id="1106" r:id="rId8"/>
    <p:sldId id="1152" r:id="rId9"/>
    <p:sldId id="1148" r:id="rId10"/>
    <p:sldId id="1154" r:id="rId11"/>
    <p:sldId id="1129" r:id="rId12"/>
    <p:sldId id="1149" r:id="rId13"/>
    <p:sldId id="1155" r:id="rId14"/>
    <p:sldId id="1150" r:id="rId15"/>
    <p:sldId id="1146" r:id="rId16"/>
    <p:sldId id="1157" r:id="rId17"/>
    <p:sldId id="1156" r:id="rId18"/>
    <p:sldId id="1125" r:id="rId19"/>
    <p:sldId id="1127" r:id="rId20"/>
    <p:sldId id="1080" r:id="rId21"/>
    <p:sldId id="1131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D"/>
    <a:srgbClr val="06816F"/>
    <a:srgbClr val="0075BC"/>
    <a:srgbClr val="056BAD"/>
    <a:srgbClr val="0075BF"/>
    <a:srgbClr val="034EA2"/>
    <a:srgbClr val="C68F06"/>
    <a:srgbClr val="DB2C03"/>
    <a:srgbClr val="EBAC07"/>
    <a:srgbClr val="00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0" autoAdjust="0"/>
    <p:restoredTop sz="93354" autoAdjust="0"/>
  </p:normalViewPr>
  <p:slideViewPr>
    <p:cSldViewPr>
      <p:cViewPr varScale="1">
        <p:scale>
          <a:sx n="142" d="100"/>
          <a:sy n="142" d="100"/>
        </p:scale>
        <p:origin x="528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48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00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6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8EBE660E-5CC2-4A50-916A-880C808B748D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8EBE660E-5CC2-4A50-916A-880C808B748D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0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fld id="{8EBE660E-5CC2-4A50-916A-880C808B748D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1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1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0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6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8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5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318679B-AFB3-4693-825D-77E3D70567DB}"/>
              </a:ext>
            </a:extLst>
          </p:cNvPr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D09DAFDA-EFBA-4DB9-9359-8E3BB104AE1B}"/>
              </a:ext>
            </a:extLst>
          </p:cNvPr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Structure</a:t>
            </a:r>
            <a:r>
              <a:rPr lang="en-US" altLang="zh-CN" sz="1600" baseline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of ITSC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6ACA54C-0954-4BAD-8932-83F457CB8AB5}"/>
              </a:ext>
            </a:extLst>
          </p:cNvPr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10E9C5A0-9342-4577-A3CA-7C5CC1E63CD8}"/>
              </a:ext>
            </a:extLst>
          </p:cNvPr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0000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BA31462-C9AD-451F-A96D-817B6F6E28EC}"/>
              </a:ext>
            </a:extLst>
          </p:cNvPr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04489965-C2DB-4E01-85D6-2DDD37D6439F}"/>
              </a:ext>
            </a:extLst>
          </p:cNvPr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6D353AB-2CC2-4D90-92D6-711024852E9D}"/>
              </a:ext>
            </a:extLst>
          </p:cNvPr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C631EE3E-01BE-4E1A-985E-140601449CFB}"/>
              </a:ext>
            </a:extLst>
          </p:cNvPr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416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  <p:sldLayoutId id="2147483665" r:id="rId5"/>
    <p:sldLayoutId id="2147483668" r:id="rId6"/>
    <p:sldLayoutId id="2147483673" r:id="rId7"/>
  </p:sldLayoutIdLst>
  <p:transition/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opto.uic.edu.hk/Panopto/Pages/Viewer.aspx?id=ba32ad86-830c-4482-8be1-aab00062f79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nopto.uic.edu.hk/Panopto/Pages/Viewer.aspx?id=9b759687-85be-4d23-a271-aab00062e23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opto.uic.edu.hk/Panopto/Pages/Viewer.aspx?id=0c51297d-1a58-4f36-9582-aab00062f99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anopto.uic.edu.hk/Panopto/Pages/Viewer.aspx?id=11957a73-b5f4-49ee-a5da-aab00062fbe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tsc.uic.edu.h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nal/5_&#20351;&#29992;WiFi(&#25163;&#26426;).wmv" TargetMode="External"/><Relationship Id="rId2" Type="http://schemas.openxmlformats.org/officeDocument/2006/relationships/hyperlink" Target="Final/4_&#20351;&#29992;WiFi(&#30005;&#33041;)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opto.uic.edu.hk/Panopto/Pages/Viewer.aspx?id=19338617-39a4-4b35-a6dc-aab000665229" TargetMode="External"/><Relationship Id="rId5" Type="http://schemas.openxmlformats.org/officeDocument/2006/relationships/hyperlink" Target="https://panopto.uic.edu.hk/Panopto/Pages/Viewer.aspx?id=5faf2b1c-71eb-46fc-b4b4-aab00062f0be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opto.uic.edu.hk/Panopto/Pages/Viewer.aspx?id=f0d6ae01-661c-41d9-b469-aab00062f2e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348535"/>
            <a:ext cx="4320480" cy="4327127"/>
          </a:xfrm>
          <a:prstGeom prst="rect">
            <a:avLst/>
          </a:prstGeom>
          <a:noFill/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539552" y="2512099"/>
            <a:ext cx="435248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rgbClr val="00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BNU - HKBU</a:t>
            </a:r>
          </a:p>
          <a:p>
            <a:pPr>
              <a:buNone/>
            </a:pPr>
            <a:r>
              <a:rPr lang="en-US" altLang="zh-CN" sz="2000" b="1" dirty="0">
                <a:solidFill>
                  <a:srgbClr val="00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International College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39552" y="1347614"/>
            <a:ext cx="504056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to ITSC Services</a:t>
            </a:r>
          </a:p>
          <a:p>
            <a:pPr>
              <a:buNone/>
            </a:pPr>
            <a:endParaRPr lang="en-US" altLang="zh-CN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9552" y="3530513"/>
            <a:ext cx="4352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Staff Orientation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39552" y="4248397"/>
            <a:ext cx="4352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i="1" dirty="0" smtClean="0">
                <a:solidFill>
                  <a:srgbClr val="0681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-Suri Li</a:t>
            </a:r>
            <a:endParaRPr lang="en-US" altLang="zh-CN" sz="2000" b="1" i="1" dirty="0">
              <a:solidFill>
                <a:srgbClr val="0681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98422"/>
            <a:ext cx="52565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Mailbox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31590"/>
            <a:ext cx="5154442" cy="30364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54034" y="1707654"/>
            <a:ext cx="298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7CD"/>
                </a:solidFill>
              </a:rPr>
              <a:t>Directly to UIC mail page </a:t>
            </a:r>
            <a:r>
              <a:rPr lang="en-US" altLang="zh-CN" b="1" u="sng" dirty="0">
                <a:solidFill>
                  <a:srgbClr val="0087CD"/>
                </a:solidFill>
              </a:rPr>
              <a:t>https</a:t>
            </a:r>
            <a:r>
              <a:rPr lang="en-US" altLang="zh-CN" b="1" u="sng" dirty="0" smtClean="0">
                <a:solidFill>
                  <a:srgbClr val="0087CD"/>
                </a:solidFill>
              </a:rPr>
              <a:t>://</a:t>
            </a:r>
            <a:r>
              <a:rPr lang="en-US" b="1" u="sng" dirty="0" smtClean="0">
                <a:solidFill>
                  <a:srgbClr val="0087CD"/>
                </a:solidFill>
              </a:rPr>
              <a:t>uicmail.uic.edu.hk</a:t>
            </a:r>
            <a:endParaRPr lang="en-US" b="1" u="sng" dirty="0">
              <a:solidFill>
                <a:srgbClr val="0087C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4170" y="2472589"/>
            <a:ext cx="25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7CD"/>
                </a:solidFill>
              </a:rPr>
              <a:t>Or through UIC page </a:t>
            </a:r>
            <a:r>
              <a:rPr lang="en-US" altLang="zh-CN" b="1" u="sng" dirty="0">
                <a:solidFill>
                  <a:srgbClr val="0087CD"/>
                </a:solidFill>
              </a:rPr>
              <a:t>https</a:t>
            </a:r>
            <a:r>
              <a:rPr lang="en-US" altLang="zh-CN" b="1" u="sng" dirty="0" smtClean="0">
                <a:solidFill>
                  <a:srgbClr val="0087CD"/>
                </a:solidFill>
              </a:rPr>
              <a:t>://</a:t>
            </a:r>
            <a:r>
              <a:rPr lang="en-US" b="1" u="sng" dirty="0" smtClean="0">
                <a:solidFill>
                  <a:srgbClr val="0087CD"/>
                </a:solidFill>
              </a:rPr>
              <a:t>uic.edu.hk</a:t>
            </a:r>
            <a:endParaRPr lang="en-US" b="1" u="sng" dirty="0">
              <a:solidFill>
                <a:srgbClr val="0087CD"/>
              </a:solidFill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6372200" y="3237524"/>
            <a:ext cx="2016224" cy="28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7CD"/>
                </a:solidFill>
                <a:hlinkClick r:id="rId3"/>
              </a:rPr>
              <a:t>Click for Video</a:t>
            </a:r>
            <a:endParaRPr lang="en-US" sz="1200" b="1" dirty="0">
              <a:solidFill>
                <a:srgbClr val="008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5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890"/>
            <a:ext cx="6912768" cy="48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2013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5940152" y="1580929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4577260" y="2719089"/>
            <a:ext cx="38164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How to request for IT </a:t>
            </a:r>
            <a:r>
              <a:rPr lang="en-US" sz="2400" b="1" dirty="0" smtClean="0"/>
              <a:t>services</a:t>
            </a:r>
            <a:endParaRPr lang="en-US" sz="2400" b="1" dirty="0"/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704515" y="1724945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 smtClean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770663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298422"/>
            <a:ext cx="52565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IT Service Application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8184" y="1923678"/>
            <a:ext cx="257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7CD"/>
                </a:solidFill>
              </a:rPr>
              <a:t>How to request for IT Service </a:t>
            </a:r>
            <a:endParaRPr lang="en-US" b="1" dirty="0">
              <a:solidFill>
                <a:srgbClr val="0087C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6216" y="2859782"/>
            <a:ext cx="145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7CD"/>
                </a:solidFill>
                <a:hlinkClick r:id="rId2"/>
              </a:rPr>
              <a:t>Click for Video</a:t>
            </a:r>
            <a:endParaRPr lang="en-US" sz="1200" b="1" dirty="0">
              <a:solidFill>
                <a:srgbClr val="0087C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0" y="1131590"/>
            <a:ext cx="5406954" cy="31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4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5940152" y="1580929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5220072" y="2715766"/>
            <a:ext cx="25922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 use printer</a:t>
            </a:r>
            <a:endParaRPr lang="en-US" altLang="zh-CN" sz="24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704515" y="1724945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 smtClean="0">
                <a:solidFill>
                  <a:schemeClr val="bg1"/>
                </a:solidFill>
                <a:cs typeface="Arial" panose="020B0604020202020204" pitchFamily="34" charset="0"/>
              </a:rPr>
              <a:t>05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187017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upload.wikimedia.org/wikipedia/commons/a/ae/WiFi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971600" y="102067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87CD"/>
                </a:solidFill>
              </a:rPr>
              <a:t>You will need your UIC card to have printing access</a:t>
            </a:r>
            <a:endParaRPr lang="en-US" sz="2400" b="1" dirty="0">
              <a:solidFill>
                <a:srgbClr val="0087CD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530" y="2229714"/>
            <a:ext cx="3024336" cy="22682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39" y="1851671"/>
            <a:ext cx="4032448" cy="302433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59632" y="298422"/>
            <a:ext cx="52565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Printing Service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3275856" y="235572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7CD"/>
                </a:solidFill>
                <a:hlinkClick r:id="rId4"/>
              </a:rPr>
              <a:t>Click for Video</a:t>
            </a:r>
            <a:endParaRPr lang="en-US" sz="1200" b="1" dirty="0">
              <a:solidFill>
                <a:srgbClr val="008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9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6465384" y="1577443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5220072" y="2715766"/>
            <a:ext cx="352839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How to Use Central Control </a:t>
            </a:r>
            <a:r>
              <a:rPr lang="en-US" sz="2400" b="1" dirty="0" smtClean="0"/>
              <a:t>Panel (For Teaching Staffs)</a:t>
            </a:r>
            <a:endParaRPr lang="en-US" altLang="zh-CN" sz="24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6203311" y="1724944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 smtClean="0">
                <a:solidFill>
                  <a:schemeClr val="bg1"/>
                </a:solidFill>
                <a:cs typeface="Arial" panose="020B0604020202020204" pitchFamily="34" charset="0"/>
              </a:rPr>
              <a:t>06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933911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upload.wikimedia.org/wikipedia/commons/a/ae/WiFi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1259632" y="298422"/>
            <a:ext cx="72008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How to </a:t>
            </a:r>
            <a:r>
              <a:rPr lang="en-US" b="1" dirty="0" smtClean="0"/>
              <a:t>Use Central Control Panel </a:t>
            </a:r>
            <a:r>
              <a:rPr lang="en-US" b="1" dirty="0"/>
              <a:t>in the </a:t>
            </a:r>
            <a:r>
              <a:rPr lang="en-US" b="1" dirty="0" smtClean="0"/>
              <a:t>Classroom (For Teaching </a:t>
            </a:r>
            <a:r>
              <a:rPr lang="en-US" b="1" dirty="0" smtClean="0"/>
              <a:t>Staff</a:t>
            </a:r>
            <a:r>
              <a:rPr lang="en-US" altLang="zh-CN" b="1" dirty="0" smtClean="0"/>
              <a:t>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文本框 9"/>
          <p:cNvSpPr txBox="1"/>
          <p:nvPr/>
        </p:nvSpPr>
        <p:spPr>
          <a:xfrm>
            <a:off x="4049688" y="429994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7CD"/>
                </a:solidFill>
                <a:hlinkClick r:id="rId2"/>
              </a:rPr>
              <a:t>Click for Video</a:t>
            </a:r>
            <a:endParaRPr lang="en-US" sz="1200" b="1" dirty="0">
              <a:solidFill>
                <a:srgbClr val="0087C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7243"/>
            <a:ext cx="5652120" cy="2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8"/>
          <p:cNvSpPr txBox="1"/>
          <p:nvPr/>
        </p:nvSpPr>
        <p:spPr>
          <a:xfrm>
            <a:off x="5220072" y="2715766"/>
            <a:ext cx="21602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Contact Us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46031" y="1580929"/>
            <a:ext cx="1561914" cy="1037768"/>
            <a:chOff x="5246031" y="1580929"/>
            <a:chExt cx="1561914" cy="1037768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267A6B1-8B59-4C7D-850C-31925BB33F98}"/>
                </a:ext>
              </a:extLst>
            </p:cNvPr>
            <p:cNvSpPr/>
            <p:nvPr/>
          </p:nvSpPr>
          <p:spPr>
            <a:xfrm>
              <a:off x="5508104" y="1580929"/>
              <a:ext cx="1037768" cy="10377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5246031" y="1728430"/>
              <a:ext cx="1561914" cy="74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5023" tIns="32511" rIns="65023" bIns="3251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4400" b="1" cap="all" spc="213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07</a:t>
              </a:r>
            </a:p>
          </p:txBody>
        </p:sp>
      </p:grp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7"/>
            <a:ext cx="3666767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893835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240003" y="339502"/>
            <a:ext cx="144783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Contact 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2148" y="1419622"/>
            <a:ext cx="2166234" cy="6232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ITSC </a:t>
            </a:r>
            <a:r>
              <a:rPr lang="en-US" dirty="0" err="1">
                <a:solidFill>
                  <a:srgbClr val="0066FF"/>
                </a:solidFill>
              </a:rPr>
              <a:t>Wechat:UIC-ITSC</a:t>
            </a:r>
            <a:endParaRPr lang="en-US" dirty="0">
              <a:solidFill>
                <a:srgbClr val="0066FF"/>
              </a:solidFill>
            </a:endParaRPr>
          </a:p>
          <a:p>
            <a:endParaRPr lang="en-US" dirty="0" smtClean="0">
              <a:solidFill>
                <a:srgbClr val="0066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14" y="2141956"/>
            <a:ext cx="1690301" cy="172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47399"/>
              </p:ext>
            </p:extLst>
          </p:nvPr>
        </p:nvGraphicFramePr>
        <p:xfrm>
          <a:off x="575513" y="1419622"/>
          <a:ext cx="5652672" cy="25135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50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Location:</a:t>
                      </a:r>
                      <a:endParaRPr lang="zh-CN" alt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T8-202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36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Hotline:</a:t>
                      </a:r>
                      <a:endParaRPr lang="zh-CN" alt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(86-756) 3620315   ext.:8315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36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Email:</a:t>
                      </a:r>
                      <a:endParaRPr lang="zh-CN" alt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itsc_support@uic.edu.hk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36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Website:</a:t>
                      </a:r>
                      <a:endParaRPr lang="zh-CN" alt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http://itsc.uic.edu.hk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50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Office Hours:</a:t>
                      </a:r>
                      <a:endParaRPr lang="zh-CN" alt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Monday to Friday 8:30 a.m.-12:00 noon and 1:00 p.m. -5:30 p.m.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943008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185790-F421-4D4F-A783-A3B75F16A512}"/>
              </a:ext>
            </a:extLst>
          </p:cNvPr>
          <p:cNvSpPr/>
          <p:nvPr/>
        </p:nvSpPr>
        <p:spPr>
          <a:xfrm>
            <a:off x="0" y="4711452"/>
            <a:ext cx="9144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9E5ADE-BCCC-4BAF-B5D8-0E9E74A28237}"/>
              </a:ext>
            </a:extLst>
          </p:cNvPr>
          <p:cNvSpPr/>
          <p:nvPr/>
        </p:nvSpPr>
        <p:spPr>
          <a:xfrm>
            <a:off x="0" y="4587974"/>
            <a:ext cx="9144000" cy="78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632024" y="1222076"/>
            <a:ext cx="338437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ITSC  </a:t>
            </a:r>
            <a:r>
              <a:rPr lang="en-US" altLang="zh-CN" sz="3300" b="1" dirty="0" smtClean="0">
                <a:cs typeface="+mn-ea"/>
                <a:sym typeface="+mn-lt"/>
              </a:rPr>
              <a:t> </a:t>
            </a:r>
            <a:endParaRPr lang="zh-CN" altLang="en-US" sz="3300" b="1" dirty="0">
              <a:cs typeface="+mn-ea"/>
              <a:sym typeface="+mn-lt"/>
            </a:endParaRPr>
          </a:p>
        </p:txBody>
      </p:sp>
      <p:sp>
        <p:nvSpPr>
          <p:cNvPr id="20" name="文本框 31"/>
          <p:cNvSpPr txBox="1"/>
          <p:nvPr/>
        </p:nvSpPr>
        <p:spPr>
          <a:xfrm>
            <a:off x="2632024" y="2175235"/>
            <a:ext cx="6260455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Information Technology Service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Center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信息科技服务中心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</a:p>
        </p:txBody>
      </p:sp>
      <p:grpSp>
        <p:nvGrpSpPr>
          <p:cNvPr id="21" name="Group 5"/>
          <p:cNvGrpSpPr/>
          <p:nvPr/>
        </p:nvGrpSpPr>
        <p:grpSpPr>
          <a:xfrm>
            <a:off x="1073083" y="1092980"/>
            <a:ext cx="1407116" cy="1335982"/>
            <a:chOff x="9752012" y="4746986"/>
            <a:chExt cx="1876155" cy="1781308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2012" y="4746986"/>
              <a:ext cx="1876155" cy="11272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28313" y="5849035"/>
              <a:ext cx="175090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100" b="1" dirty="0">
                  <a:latin typeface="Microsoft Himalaya" panose="01010100010101010101" pitchFamily="2" charset="0"/>
                  <a:cs typeface="Microsoft Himalaya" panose="01010100010101010101" pitchFamily="2" charset="0"/>
                </a:rPr>
                <a:t>信息科技服务中心</a:t>
              </a:r>
              <a:endParaRPr lang="zh-CN" altLang="en-US" sz="1100" b="1" dirty="0">
                <a:latin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64712" y="6076889"/>
              <a:ext cx="1823578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" b="1" dirty="0">
                  <a:latin typeface="Gisha" panose="020B0502040204020203" pitchFamily="34" charset="-79"/>
                  <a:cs typeface="Gisha" panose="020B0502040204020203" pitchFamily="34" charset="-79"/>
                </a:rPr>
                <a:t>Information Technology</a:t>
              </a:r>
            </a:p>
            <a:p>
              <a:pPr algn="ctr"/>
              <a:r>
                <a:rPr lang="en-US" altLang="zh-CN" sz="800" b="1" dirty="0">
                  <a:latin typeface="Gisha" panose="020B0502040204020203" pitchFamily="34" charset="-79"/>
                  <a:cs typeface="Gisha" panose="020B0502040204020203" pitchFamily="34" charset="-79"/>
                </a:rPr>
                <a:t>Services Centre</a:t>
              </a:r>
              <a:endParaRPr lang="zh-CN" altLang="en-US" sz="8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953068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5526"/>
            <a:ext cx="4320480" cy="4327127"/>
          </a:xfrm>
          <a:prstGeom prst="rect">
            <a:avLst/>
          </a:prstGeom>
          <a:noFill/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115616" y="2097044"/>
            <a:ext cx="34563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5526"/>
            <a:ext cx="4320480" cy="4327127"/>
          </a:xfrm>
          <a:prstGeom prst="rect">
            <a:avLst/>
          </a:prstGeom>
          <a:noFill/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115616" y="2097044"/>
            <a:ext cx="34563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388227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185790-F421-4D4F-A783-A3B75F16A512}"/>
              </a:ext>
            </a:extLst>
          </p:cNvPr>
          <p:cNvSpPr/>
          <p:nvPr/>
        </p:nvSpPr>
        <p:spPr>
          <a:xfrm>
            <a:off x="0" y="4711452"/>
            <a:ext cx="9144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9E5ADE-BCCC-4BAF-B5D8-0E9E74A28237}"/>
              </a:ext>
            </a:extLst>
          </p:cNvPr>
          <p:cNvSpPr/>
          <p:nvPr/>
        </p:nvSpPr>
        <p:spPr>
          <a:xfrm>
            <a:off x="0" y="4587974"/>
            <a:ext cx="9144000" cy="78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8446"/>
            <a:ext cx="4464498" cy="44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45167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3502518" y="334986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3512953" y="1116077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101" name="圆角矩形 100"/>
          <p:cNvSpPr/>
          <p:nvPr/>
        </p:nvSpPr>
        <p:spPr>
          <a:xfrm>
            <a:off x="3502518" y="1918078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3512953" y="2660633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80"/>
          <p:cNvSpPr/>
          <p:nvPr/>
        </p:nvSpPr>
        <p:spPr bwMode="auto">
          <a:xfrm>
            <a:off x="3491878" y="30068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椭圆 80"/>
          <p:cNvSpPr/>
          <p:nvPr/>
        </p:nvSpPr>
        <p:spPr bwMode="auto">
          <a:xfrm>
            <a:off x="3491878" y="1085046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椭圆 80"/>
          <p:cNvSpPr/>
          <p:nvPr/>
        </p:nvSpPr>
        <p:spPr bwMode="auto">
          <a:xfrm>
            <a:off x="3501647" y="1890001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椭圆 80"/>
          <p:cNvSpPr/>
          <p:nvPr/>
        </p:nvSpPr>
        <p:spPr bwMode="auto">
          <a:xfrm>
            <a:off x="3512953" y="2619290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39"/>
          <p:cNvSpPr>
            <a:spLocks noChangeArrowheads="1"/>
          </p:cNvSpPr>
          <p:nvPr/>
        </p:nvSpPr>
        <p:spPr bwMode="auto">
          <a:xfrm>
            <a:off x="4634717" y="251776"/>
            <a:ext cx="324889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 How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connect to campus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WiFi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2" name="矩形 39"/>
          <p:cNvSpPr>
            <a:spLocks noChangeArrowheads="1"/>
          </p:cNvSpPr>
          <p:nvPr/>
        </p:nvSpPr>
        <p:spPr bwMode="auto">
          <a:xfrm>
            <a:off x="4634716" y="910283"/>
            <a:ext cx="4509283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 A) How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login to MIS system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(UIC Portal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) and where to find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it. B) How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change your account password </a:t>
            </a:r>
          </a:p>
          <a:p>
            <a:endParaRPr lang="en-US" b="1" dirty="0"/>
          </a:p>
        </p:txBody>
      </p:sp>
      <p:sp>
        <p:nvSpPr>
          <p:cNvPr id="124" name="矩形 39"/>
          <p:cNvSpPr>
            <a:spLocks noChangeArrowheads="1"/>
          </p:cNvSpPr>
          <p:nvPr/>
        </p:nvSpPr>
        <p:spPr bwMode="auto">
          <a:xfrm>
            <a:off x="4634717" y="1856159"/>
            <a:ext cx="25946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 How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 login to UIC email</a:t>
            </a:r>
          </a:p>
        </p:txBody>
      </p:sp>
      <p:sp>
        <p:nvSpPr>
          <p:cNvPr id="30" name="MH_Others_2"/>
          <p:cNvSpPr txBox="1"/>
          <p:nvPr>
            <p:custDataLst>
              <p:tags r:id="rId1"/>
            </p:custDataLst>
          </p:nvPr>
        </p:nvSpPr>
        <p:spPr>
          <a:xfrm>
            <a:off x="699334" y="2221458"/>
            <a:ext cx="237917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185790-F421-4D4F-A783-A3B75F16A512}"/>
              </a:ext>
            </a:extLst>
          </p:cNvPr>
          <p:cNvSpPr/>
          <p:nvPr/>
        </p:nvSpPr>
        <p:spPr>
          <a:xfrm>
            <a:off x="0" y="4711452"/>
            <a:ext cx="9144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9E5ADE-BCCC-4BAF-B5D8-0E9E74A28237}"/>
              </a:ext>
            </a:extLst>
          </p:cNvPr>
          <p:cNvSpPr/>
          <p:nvPr/>
        </p:nvSpPr>
        <p:spPr>
          <a:xfrm>
            <a:off x="0" y="4587974"/>
            <a:ext cx="9144000" cy="78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9"/>
          <p:cNvSpPr>
            <a:spLocks noChangeArrowheads="1"/>
          </p:cNvSpPr>
          <p:nvPr/>
        </p:nvSpPr>
        <p:spPr bwMode="auto">
          <a:xfrm>
            <a:off x="4634717" y="2567674"/>
            <a:ext cx="259464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 How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request for IT service</a:t>
            </a:r>
          </a:p>
        </p:txBody>
      </p:sp>
      <p:sp>
        <p:nvSpPr>
          <p:cNvPr id="18" name="圆角矩形 100"/>
          <p:cNvSpPr/>
          <p:nvPr/>
        </p:nvSpPr>
        <p:spPr>
          <a:xfrm>
            <a:off x="3501646" y="3403188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39"/>
          <p:cNvSpPr>
            <a:spLocks noChangeArrowheads="1"/>
          </p:cNvSpPr>
          <p:nvPr/>
        </p:nvSpPr>
        <p:spPr bwMode="auto">
          <a:xfrm>
            <a:off x="4634717" y="3468137"/>
            <a:ext cx="25946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</a:rPr>
              <a:t>- How</a:t>
            </a: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</a:rPr>
              <a:t>to use printer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椭圆 80"/>
          <p:cNvSpPr/>
          <p:nvPr/>
        </p:nvSpPr>
        <p:spPr bwMode="auto">
          <a:xfrm>
            <a:off x="3512952" y="338125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01"/>
          <p:cNvSpPr/>
          <p:nvPr/>
        </p:nvSpPr>
        <p:spPr>
          <a:xfrm>
            <a:off x="3501647" y="4096548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9"/>
          <p:cNvSpPr>
            <a:spLocks noChangeArrowheads="1"/>
          </p:cNvSpPr>
          <p:nvPr/>
        </p:nvSpPr>
        <p:spPr bwMode="auto">
          <a:xfrm>
            <a:off x="4634716" y="3994388"/>
            <a:ext cx="4041739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How to Use Central Control Panel in the Classroom (For Teaching Staff)</a:t>
            </a:r>
          </a:p>
        </p:txBody>
      </p:sp>
      <p:sp>
        <p:nvSpPr>
          <p:cNvPr id="24" name="椭圆 80"/>
          <p:cNvSpPr/>
          <p:nvPr/>
        </p:nvSpPr>
        <p:spPr bwMode="auto">
          <a:xfrm>
            <a:off x="3491877" y="4045443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zh-CN" altLang="en-US" sz="21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188241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6042173" y="1577443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5264877" y="2723263"/>
            <a:ext cx="281631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How to connect to campus </a:t>
            </a:r>
            <a:r>
              <a:rPr lang="en-US" sz="3200" b="1" dirty="0" err="1"/>
              <a:t>WiFi</a:t>
            </a:r>
            <a:endParaRPr lang="en-US" sz="3200" b="1" dirty="0"/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780100" y="1724944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92045"/>
            <a:ext cx="18722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UIC Wi-Fi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584" y="1435499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2" action="ppaction://hlinkfile"/>
              </a:rPr>
              <a:t>How to connect the Wi-Fi of UIC (Laptop) </a:t>
            </a:r>
            <a:endParaRPr 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27584" y="290218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hlinkClick r:id="rId3" action="ppaction://hlinkfile"/>
              </a:rPr>
              <a:t>How to connect the Wi-Fi of UIC (Mobile)</a:t>
            </a:r>
            <a:endParaRPr lang="en-US" sz="2400" b="1" dirty="0"/>
          </a:p>
        </p:txBody>
      </p:sp>
      <p:sp>
        <p:nvSpPr>
          <p:cNvPr id="5" name="AutoShape 2" descr="https://upload.wikimedia.org/wikipedia/commons/a/ae/WiFi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âwifiâçå¾çæç´¢ç»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9702"/>
            <a:ext cx="3215284" cy="32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636799" y="14136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0070C0"/>
                </a:solidFill>
              </a:rPr>
              <a:t>Wi-Fi@UIC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41497" y="1781560"/>
            <a:ext cx="101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UIC-</a:t>
            </a:r>
            <a:r>
              <a:rPr lang="en-US" altLang="zh-CN" dirty="0" err="1" smtClean="0">
                <a:solidFill>
                  <a:srgbClr val="0070C0"/>
                </a:solidFill>
              </a:rPr>
              <a:t>WiFi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1187624" y="3674901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hlinkClick r:id="rId5"/>
              </a:rPr>
              <a:t>Click for Video</a:t>
            </a:r>
            <a:endParaRPr lang="en-US" sz="1200" b="1" dirty="0"/>
          </a:p>
        </p:txBody>
      </p:sp>
      <p:sp>
        <p:nvSpPr>
          <p:cNvPr id="11" name="文本框 3"/>
          <p:cNvSpPr txBox="1"/>
          <p:nvPr/>
        </p:nvSpPr>
        <p:spPr>
          <a:xfrm>
            <a:off x="1187624" y="2262172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hlinkClick r:id="rId6"/>
              </a:rPr>
              <a:t>Click for Video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58905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6285364" y="1577443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4860032" y="2715766"/>
            <a:ext cx="417646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A) How to login to MIS system </a:t>
            </a:r>
            <a:r>
              <a:rPr lang="en-US" sz="2400" b="1" dirty="0" smtClean="0"/>
              <a:t>(UIC Portal</a:t>
            </a:r>
            <a:r>
              <a:rPr lang="en-US" sz="2400" b="1" dirty="0"/>
              <a:t>) and where to find it. B) How to change your account password</a:t>
            </a:r>
            <a:endParaRPr lang="en-US" altLang="zh-CN" sz="24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6023291" y="1724944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039088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292045"/>
            <a:ext cx="64087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UIC Portal &amp; MIS &amp; Change Your Password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9096" y="915566"/>
            <a:ext cx="547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87CD"/>
                </a:solidFill>
              </a:rPr>
              <a:t>UIC Official Website:</a:t>
            </a:r>
            <a:r>
              <a:rPr lang="en-US" altLang="zh-CN" b="1" dirty="0">
                <a:solidFill>
                  <a:srgbClr val="0087CD"/>
                </a:solidFill>
              </a:rPr>
              <a:t> </a:t>
            </a:r>
            <a:r>
              <a:rPr lang="en-US" altLang="zh-CN" b="1" dirty="0" smtClean="0">
                <a:solidFill>
                  <a:srgbClr val="0087CD"/>
                </a:solidFill>
              </a:rPr>
              <a:t> </a:t>
            </a:r>
            <a:r>
              <a:rPr lang="en-US" altLang="zh-CN" b="1" u="sng" dirty="0" smtClean="0">
                <a:solidFill>
                  <a:srgbClr val="0087CD"/>
                </a:solidFill>
              </a:rPr>
              <a:t>https</a:t>
            </a:r>
            <a:r>
              <a:rPr lang="en-US" altLang="zh-CN" b="1" u="sng" dirty="0">
                <a:solidFill>
                  <a:srgbClr val="0087CD"/>
                </a:solidFill>
              </a:rPr>
              <a:t>://uic.edu.hk/en/</a:t>
            </a:r>
            <a:endParaRPr lang="en-US" altLang="zh-CN" b="1" u="sng" dirty="0" smtClean="0">
              <a:solidFill>
                <a:srgbClr val="0087C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9096" y="1510214"/>
            <a:ext cx="554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87CD"/>
                </a:solidFill>
              </a:rPr>
              <a:t>Enter your account and password in UIC Portal</a:t>
            </a:r>
            <a:endParaRPr lang="en-US" b="1" dirty="0">
              <a:solidFill>
                <a:srgbClr val="0087C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592" y="210486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87CD"/>
                </a:solidFill>
              </a:rPr>
              <a:t>Select MIS</a:t>
            </a:r>
            <a:endParaRPr lang="en-US" b="1" dirty="0">
              <a:solidFill>
                <a:srgbClr val="0087CD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/>
          <a:srcRect l="3766" r="9341"/>
          <a:stretch/>
        </p:blipFill>
        <p:spPr>
          <a:xfrm>
            <a:off x="3563888" y="2386796"/>
            <a:ext cx="5554072" cy="2756705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885691" y="269951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0087CD"/>
                </a:solidFill>
              </a:rPr>
              <a:t>Change your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87CD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187624" y="334584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87CD"/>
                </a:solidFill>
                <a:hlinkClick r:id="rId3"/>
              </a:rPr>
              <a:t>Click for Video</a:t>
            </a:r>
            <a:endParaRPr lang="en-US" sz="1200" b="1" dirty="0">
              <a:solidFill>
                <a:srgbClr val="0087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67A6B1-8B59-4C7D-850C-31925BB33F98}"/>
              </a:ext>
            </a:extLst>
          </p:cNvPr>
          <p:cNvSpPr/>
          <p:nvPr/>
        </p:nvSpPr>
        <p:spPr>
          <a:xfrm>
            <a:off x="5940152" y="1580929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4860032" y="2725273"/>
            <a:ext cx="35283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How to login to UIC email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704515" y="1724945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 smtClean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df5bf39b4c77f3b9980dfe9b7373bf1a副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5526"/>
            <a:ext cx="4320480" cy="4327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540812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自定义 1289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168BBA"/>
      </a:accent1>
      <a:accent2>
        <a:srgbClr val="E66C7D"/>
      </a:accent2>
      <a:accent3>
        <a:srgbClr val="168BBA"/>
      </a:accent3>
      <a:accent4>
        <a:srgbClr val="E66C7D"/>
      </a:accent4>
      <a:accent5>
        <a:srgbClr val="168BBA"/>
      </a:accent5>
      <a:accent6>
        <a:srgbClr val="E66C7D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366</Words>
  <Application>Microsoft Office PowerPoint</Application>
  <PresentationFormat>On-screen Show (16:9)</PresentationFormat>
  <Paragraphs>92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Gisha</vt:lpstr>
      <vt:lpstr>新細明體</vt:lpstr>
      <vt:lpstr>宋体</vt:lpstr>
      <vt:lpstr>微软雅黑</vt:lpstr>
      <vt:lpstr>Arial</vt:lpstr>
      <vt:lpstr>Calibri</vt:lpstr>
      <vt:lpstr>Microsoft Himalaya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USER</dc:creator>
  <cp:lastModifiedBy>Windows User</cp:lastModifiedBy>
  <cp:revision>630</cp:revision>
  <dcterms:created xsi:type="dcterms:W3CDTF">2014-11-09T01:07:25Z</dcterms:created>
  <dcterms:modified xsi:type="dcterms:W3CDTF">2019-08-21T07:26:27Z</dcterms:modified>
</cp:coreProperties>
</file>